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7A82A0-76E6-4EE3-9F81-CDB75B6F66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6D6E917-D20C-4CAC-AE4F-987F9293EE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2A043F4-FF4B-4BCD-AA13-5C09A012E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A78819-AF69-413E-B272-C54F89459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4033A4-FC4A-46BC-A7B2-C29C62F7C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117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D68829-49A6-407E-825D-80CBCACBE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EACA6A3-02B3-4F13-9854-11883B643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43B7D5-2A72-4183-A905-62DE18FD7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D8F5DF3-61E9-4153-9AE3-6E837C69C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8BF3C3C-57FF-45F9-AE18-34416213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450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DB04793-E0B2-4EE9-AD54-BC3683E49E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A6122BE-9373-4990-83BB-66C4012AA8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60B3A6A-2F5A-491F-A89C-255819F68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603E3D7-2617-47F7-8AB0-87D60FDFC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7E71791-365F-4A0B-8BC1-1167C56B2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6049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101824-EACF-4407-B6C0-418AD0A74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4F19733-5D80-43F7-80B1-4AF848358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DBF93F4-650C-45A5-819D-4C415A97E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A6F9F99-EFCF-471B-8967-2E18ED6CE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0FDB8C6-F517-4A7E-B944-FBA33FB82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197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D217B5-1707-4BDD-B088-7E4E153A5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FF87957-AF74-4001-9FBD-304BD9333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A12240C-968A-4872-86E9-C5130248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6AA813-0D50-4E61-A697-A3678C20E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0C6759-7AE8-46C3-895A-1BC2266CC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109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4F7998-D9B4-4D17-A6A0-8E3C10D79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B65774-0752-41E4-9EDB-A48741297C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C54E289-61F6-4C64-BAA4-3CD0514AE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AD1418A-E33D-4A00-BF9C-417FE7E54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8D24CB2-61C2-49B0-A322-05B161705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C38A028-C253-4577-8F40-BB5E3F249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4675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B0564E-4174-4FFA-9371-676F17D1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582019-6919-4829-808D-43383F09B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FC47AB-473F-4E31-9453-406F06EF0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5AC80B7-88E5-4B02-AB01-61A23B1E4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CC23D35-502E-41A1-A7A5-4A3E4418CB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E3AF417-8770-4EBB-9E8A-84F22F86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F997545-BD3D-4E62-98D0-4A196D094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93AF946-B985-4745-95D3-83174A97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3436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8A56F6-9014-4A7D-BDEB-C98FED09A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2A66BCD-4FBE-4A67-BF2F-1972AA8D8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3F38808-C893-4983-A11F-735370F1E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2A00803-C61B-46F8-8CD3-56E442BCE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598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2D3A9D2-A5D4-4EB8-810A-26941A069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88BE444-C075-4DAB-8559-631DB1F0E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A9112DF-212D-445F-AEF3-E9113A96F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211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35E788-89F3-4B05-9D28-41778006E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6E78B93-CE1C-4B2E-BD26-B59CE787A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874C153-F897-4934-94B2-E8752EF57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13FF69-5113-459D-94EE-8BC661874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917EE1-4E08-44BB-87FD-3EB80F09A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F97AF4C-09F0-4F0A-B2D7-79E9F110F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6270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6AF05-C3F1-4CFF-B242-69B764600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D9A3FED-834B-4C45-AA1A-C1BD84FC0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9D6F1A7-B52A-4DB8-9C81-D8D4377DA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F33FC43-23FF-404F-82E9-52B5462EB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10FFF89-3F98-4E33-9922-034308271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BEEF1F-CD44-46A2-AEA6-6B221095C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336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B20789-A17D-4157-AB26-02A440A19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D214B7E-28EC-44EC-85B1-62B479903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3FC260-1A90-4C1F-AFF7-F61B67E867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B9161-C2C3-4B27-BBF2-EE5E57F6C9EA}" type="datetimeFigureOut">
              <a:rPr lang="ko-KR" altLang="en-US" smtClean="0"/>
              <a:t>2026-02-04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A16393E-1066-4272-A4A5-B1F481A9F9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85975C9-9D65-472F-ABB6-98F0EE924F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5B6B0-E364-468A-8CDF-BCB1BDBBE2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4312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F0F9180-CD8A-4520-B078-9EF4BBF6EDF9}"/>
              </a:ext>
            </a:extLst>
          </p:cNvPr>
          <p:cNvSpPr txBox="1"/>
          <p:nvPr/>
        </p:nvSpPr>
        <p:spPr>
          <a:xfrm>
            <a:off x="3959713" y="466044"/>
            <a:ext cx="38972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rgbClr val="002060"/>
                </a:solidFill>
                <a:latin typeface="카카오 큰글씨 ExtraBold" panose="00000800000000000000" pitchFamily="2" charset="0"/>
                <a:ea typeface="카카오 큰글씨 ExtraBold" panose="00000800000000000000" pitchFamily="2" charset="0"/>
              </a:rPr>
              <a:t>신규강좌안내</a:t>
            </a:r>
            <a:endParaRPr lang="ko-KR" altLang="en-US" sz="5400" dirty="0">
              <a:solidFill>
                <a:srgbClr val="002060"/>
              </a:solidFill>
              <a:latin typeface="카카오 큰글씨 ExtraBold" panose="00000800000000000000" pitchFamily="2" charset="0"/>
              <a:ea typeface="카카오 큰글씨 ExtraBold" panose="00000800000000000000" pitchFamily="2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146D8DA-96D1-4D2C-BD74-1001FBF26293}"/>
              </a:ext>
            </a:extLst>
          </p:cNvPr>
          <p:cNvSpPr/>
          <p:nvPr/>
        </p:nvSpPr>
        <p:spPr>
          <a:xfrm>
            <a:off x="543612" y="1700881"/>
            <a:ext cx="7105696" cy="1103800"/>
          </a:xfrm>
          <a:prstGeom prst="rect">
            <a:avLst/>
          </a:prstGeom>
          <a:ln w="38100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  <a:t>피클볼은 테니스</a:t>
            </a:r>
            <a:r>
              <a:rPr lang="en-US" altLang="ko-KR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  <a:t>·</a:t>
            </a:r>
            <a:r>
              <a:rPr lang="ko-KR" altLang="en-US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  <a:t>배드민턴</a:t>
            </a:r>
            <a:r>
              <a:rPr lang="en-US" altLang="ko-KR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  <a:t>·</a:t>
            </a:r>
            <a:r>
              <a:rPr lang="ko-KR" altLang="en-US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  <a:t>탁구를 결합한 라켓 스포츠입니다</a:t>
            </a:r>
            <a:r>
              <a:rPr lang="en-US" altLang="ko-KR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  <a:t>.</a:t>
            </a:r>
            <a:br>
              <a:rPr lang="en-US" altLang="ko-KR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</a:br>
            <a:r>
              <a:rPr lang="ko-KR" altLang="en-US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  <a:t>작은 코트와 가벼운 패들로 남녀노소 쉽게 즐길 수 있습니다</a:t>
            </a:r>
            <a:r>
              <a:rPr lang="en-US" altLang="ko-KR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  <a:t>.</a:t>
            </a:r>
            <a:br>
              <a:rPr lang="en-US" altLang="ko-KR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</a:br>
            <a:r>
              <a:rPr lang="ko-KR" altLang="en-US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  <a:t>빠른 랠리와 전략적인 플레이가 매력입니다</a:t>
            </a:r>
            <a:r>
              <a:rPr lang="en-US" altLang="ko-KR" sz="2000" dirty="0">
                <a:solidFill>
                  <a:srgbClr val="002060"/>
                </a:solidFill>
                <a:latin typeface="카카오 큰글씨" panose="00000500000000000000" pitchFamily="2" charset="0"/>
                <a:ea typeface="카카오 큰글씨" panose="00000500000000000000" pitchFamily="2" charset="0"/>
              </a:rPr>
              <a:t>.</a:t>
            </a:r>
            <a:endParaRPr lang="ko-KR" altLang="en-US" sz="2000" dirty="0">
              <a:solidFill>
                <a:srgbClr val="002060"/>
              </a:solidFill>
              <a:latin typeface="카카오 큰글씨" panose="00000500000000000000" pitchFamily="2" charset="0"/>
              <a:ea typeface="카카오 큰글씨" panose="00000500000000000000" pitchFamily="2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E11281B-873C-430B-ACA4-8FFBC514064B}"/>
              </a:ext>
            </a:extLst>
          </p:cNvPr>
          <p:cNvSpPr/>
          <p:nvPr/>
        </p:nvSpPr>
        <p:spPr>
          <a:xfrm>
            <a:off x="543612" y="944395"/>
            <a:ext cx="2329992" cy="598892"/>
          </a:xfrm>
          <a:prstGeom prst="rect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dirty="0" err="1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피클볼이란</a:t>
            </a:r>
            <a:r>
              <a:rPr lang="ko-KR" altLang="en-US" sz="24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?</a:t>
            </a:r>
            <a:endParaRPr lang="ko-KR" altLang="en-US" sz="2400" dirty="0">
              <a:solidFill>
                <a:srgbClr val="00206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2" name="표 2">
            <a:extLst>
              <a:ext uri="{FF2B5EF4-FFF2-40B4-BE49-F238E27FC236}">
                <a16:creationId xmlns:a16="http://schemas.microsoft.com/office/drawing/2014/main" id="{1582F7DB-972E-4366-818B-F0C5EE64A5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991617"/>
              </p:ext>
            </p:extLst>
          </p:nvPr>
        </p:nvGraphicFramePr>
        <p:xfrm>
          <a:off x="543612" y="3116189"/>
          <a:ext cx="10971824" cy="183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224">
                  <a:extLst>
                    <a:ext uri="{9D8B030D-6E8A-4147-A177-3AD203B41FA5}">
                      <a16:colId xmlns:a16="http://schemas.microsoft.com/office/drawing/2014/main" val="1621215085"/>
                    </a:ext>
                  </a:extLst>
                </a:gridCol>
                <a:gridCol w="1239716">
                  <a:extLst>
                    <a:ext uri="{9D8B030D-6E8A-4147-A177-3AD203B41FA5}">
                      <a16:colId xmlns:a16="http://schemas.microsoft.com/office/drawing/2014/main" val="4171177047"/>
                    </a:ext>
                  </a:extLst>
                </a:gridCol>
                <a:gridCol w="2009225">
                  <a:extLst>
                    <a:ext uri="{9D8B030D-6E8A-4147-A177-3AD203B41FA5}">
                      <a16:colId xmlns:a16="http://schemas.microsoft.com/office/drawing/2014/main" val="243881368"/>
                    </a:ext>
                  </a:extLst>
                </a:gridCol>
                <a:gridCol w="2009225">
                  <a:extLst>
                    <a:ext uri="{9D8B030D-6E8A-4147-A177-3AD203B41FA5}">
                      <a16:colId xmlns:a16="http://schemas.microsoft.com/office/drawing/2014/main" val="2628152648"/>
                    </a:ext>
                  </a:extLst>
                </a:gridCol>
                <a:gridCol w="1371478">
                  <a:extLst>
                    <a:ext uri="{9D8B030D-6E8A-4147-A177-3AD203B41FA5}">
                      <a16:colId xmlns:a16="http://schemas.microsoft.com/office/drawing/2014/main" val="678896736"/>
                    </a:ext>
                  </a:extLst>
                </a:gridCol>
                <a:gridCol w="2742956">
                  <a:extLst>
                    <a:ext uri="{9D8B030D-6E8A-4147-A177-3AD203B41FA5}">
                      <a16:colId xmlns:a16="http://schemas.microsoft.com/office/drawing/2014/main" val="10175989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구분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요일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시간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/>
                        <a:t>대상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인원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금액</a:t>
                      </a:r>
                      <a:r>
                        <a:rPr lang="en-US" altLang="ko-KR" dirty="0"/>
                        <a:t>(</a:t>
                      </a:r>
                      <a:r>
                        <a:rPr lang="ko-KR" altLang="en-US" dirty="0"/>
                        <a:t>원</a:t>
                      </a:r>
                      <a:r>
                        <a:rPr lang="en-US" altLang="ko-KR" dirty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496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/>
                        <a:t>피클볼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화목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12:00~13:50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/>
                        <a:t>성인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/>
                        <a:t>20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48,000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661526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/>
                        <a:t>피클볼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/>
                        <a:t>화목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14:00~15:50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성인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48,000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5677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/>
                        <a:t>피클볼</a:t>
                      </a:r>
                      <a:r>
                        <a:rPr lang="en-US" altLang="ko-KR" dirty="0"/>
                        <a:t>(</a:t>
                      </a:r>
                      <a:r>
                        <a:rPr lang="ko-KR" altLang="en-US" dirty="0"/>
                        <a:t>신규</a:t>
                      </a:r>
                      <a:r>
                        <a:rPr lang="en-US" altLang="ko-KR" dirty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/>
                        <a:t>월수금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16:00~16:50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초</a:t>
                      </a:r>
                      <a:r>
                        <a:rPr lang="en-US" altLang="ko-KR" dirty="0"/>
                        <a:t>4~</a:t>
                      </a:r>
                      <a:r>
                        <a:rPr lang="ko-KR" altLang="en-US" dirty="0"/>
                        <a:t>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35,000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0137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/>
                        <a:t>피클볼</a:t>
                      </a:r>
                      <a:r>
                        <a:rPr lang="en-US" altLang="ko-KR" dirty="0"/>
                        <a:t>(</a:t>
                      </a:r>
                      <a:r>
                        <a:rPr lang="ko-KR" altLang="en-US" dirty="0"/>
                        <a:t>신규</a:t>
                      </a:r>
                      <a:r>
                        <a:rPr lang="en-US" altLang="ko-KR" dirty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/>
                        <a:t>월수금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17:00~17:50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초</a:t>
                      </a:r>
                      <a:r>
                        <a:rPr lang="en-US" altLang="ko-KR" dirty="0"/>
                        <a:t>4~</a:t>
                      </a:r>
                      <a:r>
                        <a:rPr lang="ko-KR" altLang="en-US" dirty="0"/>
                        <a:t>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35,000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30795"/>
                  </a:ext>
                </a:extLst>
              </a:tr>
            </a:tbl>
          </a:graphicData>
        </a:graphic>
      </p:graphicFrame>
      <p:grpSp>
        <p:nvGrpSpPr>
          <p:cNvPr id="19" name="그룹 18">
            <a:extLst>
              <a:ext uri="{FF2B5EF4-FFF2-40B4-BE49-F238E27FC236}">
                <a16:creationId xmlns:a16="http://schemas.microsoft.com/office/drawing/2014/main" id="{B42FE677-557F-469D-8644-5D0D52E7D55E}"/>
              </a:ext>
            </a:extLst>
          </p:cNvPr>
          <p:cNvGrpSpPr/>
          <p:nvPr/>
        </p:nvGrpSpPr>
        <p:grpSpPr>
          <a:xfrm>
            <a:off x="254977" y="5025669"/>
            <a:ext cx="5890141" cy="1061829"/>
            <a:chOff x="342900" y="5364429"/>
            <a:chExt cx="5890141" cy="1061829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E502DD4-94FE-49E0-99BC-6D060DDE144D}"/>
                </a:ext>
              </a:extLst>
            </p:cNvPr>
            <p:cNvSpPr txBox="1"/>
            <p:nvPr/>
          </p:nvSpPr>
          <p:spPr>
            <a:xfrm>
              <a:off x="1043510" y="5364429"/>
              <a:ext cx="5189531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dirty="0">
                  <a:solidFill>
                    <a:srgbClr val="002060"/>
                  </a:solidFill>
                </a:rPr>
                <a:t>접수기간</a:t>
              </a:r>
              <a:endParaRPr lang="en-US" altLang="ko-KR" dirty="0">
                <a:solidFill>
                  <a:srgbClr val="002060"/>
                </a:solidFill>
              </a:endParaRPr>
            </a:p>
            <a:p>
              <a:r>
                <a:rPr lang="en-US" altLang="ko-KR" dirty="0">
                  <a:solidFill>
                    <a:srgbClr val="002060"/>
                  </a:solidFill>
                </a:rPr>
                <a:t> - </a:t>
              </a:r>
              <a:r>
                <a:rPr lang="ko-KR" altLang="en-US" dirty="0">
                  <a:solidFill>
                    <a:srgbClr val="002060"/>
                  </a:solidFill>
                </a:rPr>
                <a:t>기존회원</a:t>
              </a:r>
              <a:r>
                <a:rPr lang="en-US" altLang="ko-KR" dirty="0">
                  <a:solidFill>
                    <a:srgbClr val="002060"/>
                  </a:solidFill>
                </a:rPr>
                <a:t>: 2026.02.11.(</a:t>
              </a:r>
              <a:r>
                <a:rPr lang="ko-KR" altLang="en-US" dirty="0">
                  <a:solidFill>
                    <a:srgbClr val="002060"/>
                  </a:solidFill>
                </a:rPr>
                <a:t>수</a:t>
              </a:r>
              <a:r>
                <a:rPr lang="en-US" altLang="ko-KR" dirty="0">
                  <a:solidFill>
                    <a:srgbClr val="002060"/>
                  </a:solidFill>
                </a:rPr>
                <a:t>) 09:00 ~ 02.22(</a:t>
              </a:r>
              <a:r>
                <a:rPr lang="ko-KR" altLang="en-US" dirty="0">
                  <a:solidFill>
                    <a:srgbClr val="002060"/>
                  </a:solidFill>
                </a:rPr>
                <a:t>일</a:t>
              </a:r>
              <a:r>
                <a:rPr lang="en-US" altLang="ko-KR" dirty="0">
                  <a:solidFill>
                    <a:srgbClr val="002060"/>
                  </a:solidFill>
                </a:rPr>
                <a:t>).</a:t>
              </a:r>
            </a:p>
            <a:p>
              <a:r>
                <a:rPr lang="ko-KR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ko-KR" dirty="0">
                  <a:solidFill>
                    <a:srgbClr val="002060"/>
                  </a:solidFill>
                </a:rPr>
                <a:t>- </a:t>
              </a:r>
              <a:r>
                <a:rPr lang="ko-KR" altLang="en-US" dirty="0">
                  <a:solidFill>
                    <a:srgbClr val="002060"/>
                  </a:solidFill>
                </a:rPr>
                <a:t>신규회원 </a:t>
              </a:r>
              <a:r>
                <a:rPr lang="en-US" altLang="ko-KR" dirty="0">
                  <a:solidFill>
                    <a:srgbClr val="002060"/>
                  </a:solidFill>
                </a:rPr>
                <a:t>2026.02.23.(</a:t>
              </a:r>
              <a:r>
                <a:rPr lang="ko-KR" altLang="en-US" dirty="0">
                  <a:solidFill>
                    <a:srgbClr val="002060"/>
                  </a:solidFill>
                </a:rPr>
                <a:t>월</a:t>
              </a:r>
              <a:r>
                <a:rPr lang="en-US" altLang="ko-KR" dirty="0">
                  <a:solidFill>
                    <a:srgbClr val="002060"/>
                  </a:solidFill>
                </a:rPr>
                <a:t>) 09:00~ </a:t>
              </a:r>
              <a:r>
                <a:rPr lang="ko-KR" altLang="en-US" dirty="0">
                  <a:solidFill>
                    <a:srgbClr val="002060"/>
                  </a:solidFill>
                </a:rPr>
                <a:t>선착순 접수</a:t>
              </a:r>
            </a:p>
          </p:txBody>
        </p:sp>
        <p:grpSp>
          <p:nvGrpSpPr>
            <p:cNvPr id="13" name="그룹 12">
              <a:extLst>
                <a:ext uri="{FF2B5EF4-FFF2-40B4-BE49-F238E27FC236}">
                  <a16:creationId xmlns:a16="http://schemas.microsoft.com/office/drawing/2014/main" id="{D4411515-D8D5-4982-9DBF-35CEC955C2F2}"/>
                </a:ext>
              </a:extLst>
            </p:cNvPr>
            <p:cNvGrpSpPr/>
            <p:nvPr/>
          </p:nvGrpSpPr>
          <p:grpSpPr>
            <a:xfrm>
              <a:off x="342900" y="5418870"/>
              <a:ext cx="761560" cy="511036"/>
              <a:chOff x="342900" y="5418870"/>
              <a:chExt cx="761560" cy="511036"/>
            </a:xfrm>
          </p:grpSpPr>
          <p:pic>
            <p:nvPicPr>
              <p:cNvPr id="5" name="그림 4">
                <a:extLst>
                  <a:ext uri="{FF2B5EF4-FFF2-40B4-BE49-F238E27FC236}">
                    <a16:creationId xmlns:a16="http://schemas.microsoft.com/office/drawing/2014/main" id="{C874779B-1773-4B84-AF05-2AFAAF8F6E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>
                            <a14:foregroundMark x1="34250" y1="34334" x2="34250" y2="34334"/>
                            <a14:foregroundMark x1="66750" y1="10882" x2="69500" y2="1050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2900" y="5422517"/>
                <a:ext cx="761560" cy="507389"/>
              </a:xfrm>
              <a:prstGeom prst="rect">
                <a:avLst/>
              </a:prstGeom>
            </p:spPr>
          </p:pic>
          <p:pic>
            <p:nvPicPr>
              <p:cNvPr id="10" name="그림 9">
                <a:extLst>
                  <a:ext uri="{FF2B5EF4-FFF2-40B4-BE49-F238E27FC236}">
                    <a16:creationId xmlns:a16="http://schemas.microsoft.com/office/drawing/2014/main" id="{95BC45B6-1C75-4EF5-8713-D3428AC794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10000" b="90000" l="10000" r="90000">
                            <a14:backgroundMark x1="43750" y1="13696" x2="35625" y2="19137"/>
                            <a14:backgroundMark x1="35625" y1="19137" x2="27875" y2="31332"/>
                            <a14:backgroundMark x1="27875" y1="31332" x2="25125" y2="43340"/>
                            <a14:backgroundMark x1="25125" y1="43340" x2="27625" y2="63977"/>
                            <a14:backgroundMark x1="27625" y1="63977" x2="36500" y2="75422"/>
                            <a14:backgroundMark x1="36500" y1="75422" x2="60250" y2="80113"/>
                            <a14:backgroundMark x1="60250" y1="80113" x2="67500" y2="76923"/>
                            <a14:backgroundMark x1="67500" y1="76923" x2="75750" y2="53846"/>
                            <a14:backgroundMark x1="75750" y1="53846" x2="77000" y2="36398"/>
                            <a14:backgroundMark x1="77000" y1="36398" x2="62250" y2="14822"/>
                            <a14:backgroundMark x1="62250" y1="14822" x2="50000" y2="11069"/>
                            <a14:backgroundMark x1="50000" y1="11069" x2="43375" y2="13696"/>
                            <a14:backgroundMark x1="43375" y1="13696" x2="43375" y2="1369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0426" y="5418870"/>
                <a:ext cx="554345" cy="369332"/>
              </a:xfrm>
              <a:prstGeom prst="rect">
                <a:avLst/>
              </a:prstGeom>
            </p:spPr>
          </p:pic>
        </p:grp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B00762BE-8E2D-4ED4-B88F-29EF18FD8902}"/>
              </a:ext>
            </a:extLst>
          </p:cNvPr>
          <p:cNvGrpSpPr/>
          <p:nvPr/>
        </p:nvGrpSpPr>
        <p:grpSpPr>
          <a:xfrm>
            <a:off x="265770" y="6047095"/>
            <a:ext cx="5951091" cy="511036"/>
            <a:chOff x="342900" y="5418870"/>
            <a:chExt cx="5951091" cy="51103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EC779B4-2D75-4ECF-BC56-9CF19C913CED}"/>
                </a:ext>
              </a:extLst>
            </p:cNvPr>
            <p:cNvSpPr txBox="1"/>
            <p:nvPr/>
          </p:nvSpPr>
          <p:spPr>
            <a:xfrm>
              <a:off x="1104460" y="5491545"/>
              <a:ext cx="5189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>
                  <a:solidFill>
                    <a:srgbClr val="002060"/>
                  </a:solidFill>
                </a:rPr>
                <a:t>문의</a:t>
              </a:r>
              <a:r>
                <a:rPr lang="en-US" altLang="ko-KR" dirty="0">
                  <a:solidFill>
                    <a:srgbClr val="002060"/>
                  </a:solidFill>
                </a:rPr>
                <a:t>: 031-729-9351</a:t>
              </a:r>
              <a:endParaRPr lang="ko-KR" altLang="en-US" dirty="0">
                <a:solidFill>
                  <a:srgbClr val="002060"/>
                </a:solidFill>
              </a:endParaRPr>
            </a:p>
          </p:txBody>
        </p:sp>
        <p:grpSp>
          <p:nvGrpSpPr>
            <p:cNvPr id="23" name="그룹 22">
              <a:extLst>
                <a:ext uri="{FF2B5EF4-FFF2-40B4-BE49-F238E27FC236}">
                  <a16:creationId xmlns:a16="http://schemas.microsoft.com/office/drawing/2014/main" id="{3295E562-02FE-4049-A3B7-258C5F123E1C}"/>
                </a:ext>
              </a:extLst>
            </p:cNvPr>
            <p:cNvGrpSpPr/>
            <p:nvPr/>
          </p:nvGrpSpPr>
          <p:grpSpPr>
            <a:xfrm>
              <a:off x="342900" y="5418870"/>
              <a:ext cx="761560" cy="511036"/>
              <a:chOff x="342900" y="5418870"/>
              <a:chExt cx="761560" cy="511036"/>
            </a:xfrm>
          </p:grpSpPr>
          <p:pic>
            <p:nvPicPr>
              <p:cNvPr id="24" name="그림 23">
                <a:extLst>
                  <a:ext uri="{FF2B5EF4-FFF2-40B4-BE49-F238E27FC236}">
                    <a16:creationId xmlns:a16="http://schemas.microsoft.com/office/drawing/2014/main" id="{68A20BBA-8D9F-4CE6-AA79-5E97CBC3C8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>
                            <a14:foregroundMark x1="34250" y1="34334" x2="34250" y2="34334"/>
                            <a14:foregroundMark x1="66750" y1="10882" x2="69500" y2="1050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2900" y="5422517"/>
                <a:ext cx="761560" cy="507389"/>
              </a:xfrm>
              <a:prstGeom prst="rect">
                <a:avLst/>
              </a:prstGeom>
            </p:spPr>
          </p:pic>
          <p:pic>
            <p:nvPicPr>
              <p:cNvPr id="25" name="그림 24">
                <a:extLst>
                  <a:ext uri="{FF2B5EF4-FFF2-40B4-BE49-F238E27FC236}">
                    <a16:creationId xmlns:a16="http://schemas.microsoft.com/office/drawing/2014/main" id="{6BAF1B36-3BDF-4ECA-93CD-F76F5E9A83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10000" b="90000" l="10000" r="90000">
                            <a14:backgroundMark x1="43750" y1="13696" x2="35625" y2="19137"/>
                            <a14:backgroundMark x1="35625" y1="19137" x2="27875" y2="31332"/>
                            <a14:backgroundMark x1="27875" y1="31332" x2="25125" y2="43340"/>
                            <a14:backgroundMark x1="25125" y1="43340" x2="27625" y2="63977"/>
                            <a14:backgroundMark x1="27625" y1="63977" x2="36500" y2="75422"/>
                            <a14:backgroundMark x1="36500" y1="75422" x2="60250" y2="80113"/>
                            <a14:backgroundMark x1="60250" y1="80113" x2="67500" y2="76923"/>
                            <a14:backgroundMark x1="67500" y1="76923" x2="75750" y2="53846"/>
                            <a14:backgroundMark x1="75750" y1="53846" x2="77000" y2="36398"/>
                            <a14:backgroundMark x1="77000" y1="36398" x2="62250" y2="14822"/>
                            <a14:backgroundMark x1="62250" y1="14822" x2="50000" y2="11069"/>
                            <a14:backgroundMark x1="50000" y1="11069" x2="43375" y2="13696"/>
                            <a14:backgroundMark x1="43375" y1="13696" x2="43375" y2="1369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0426" y="5418870"/>
                <a:ext cx="554345" cy="369332"/>
              </a:xfrm>
              <a:prstGeom prst="rect">
                <a:avLst/>
              </a:prstGeom>
            </p:spPr>
          </p:pic>
        </p:grpSp>
      </p:grp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C101F66-0597-4639-8ED8-25937385460E}"/>
              </a:ext>
            </a:extLst>
          </p:cNvPr>
          <p:cNvGrpSpPr/>
          <p:nvPr/>
        </p:nvGrpSpPr>
        <p:grpSpPr>
          <a:xfrm>
            <a:off x="6072665" y="6048918"/>
            <a:ext cx="5968675" cy="511036"/>
            <a:chOff x="342900" y="5418870"/>
            <a:chExt cx="5968675" cy="511036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C06F139-9CA7-4434-A303-159A41508301}"/>
                </a:ext>
              </a:extLst>
            </p:cNvPr>
            <p:cNvSpPr txBox="1"/>
            <p:nvPr/>
          </p:nvSpPr>
          <p:spPr>
            <a:xfrm>
              <a:off x="1122044" y="5500337"/>
              <a:ext cx="5189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>
                  <a:solidFill>
                    <a:srgbClr val="002060"/>
                  </a:solidFill>
                </a:rPr>
                <a:t>준비물</a:t>
              </a:r>
              <a:r>
                <a:rPr lang="en-US" altLang="ko-KR" dirty="0">
                  <a:solidFill>
                    <a:srgbClr val="002060"/>
                  </a:solidFill>
                </a:rPr>
                <a:t>: </a:t>
              </a:r>
              <a:r>
                <a:rPr lang="ko-KR" altLang="en-US" dirty="0">
                  <a:solidFill>
                    <a:srgbClr val="002060"/>
                  </a:solidFill>
                </a:rPr>
                <a:t>실내용운동화</a:t>
              </a:r>
              <a:r>
                <a:rPr lang="en-US" altLang="ko-KR" dirty="0">
                  <a:solidFill>
                    <a:srgbClr val="002060"/>
                  </a:solidFill>
                </a:rPr>
                <a:t>(</a:t>
              </a:r>
              <a:r>
                <a:rPr lang="ko-KR" altLang="en-US" dirty="0">
                  <a:solidFill>
                    <a:srgbClr val="002060"/>
                  </a:solidFill>
                </a:rPr>
                <a:t>필수</a:t>
              </a:r>
              <a:r>
                <a:rPr lang="en-US" altLang="ko-KR" dirty="0">
                  <a:solidFill>
                    <a:srgbClr val="002060"/>
                  </a:solidFill>
                </a:rPr>
                <a:t>), </a:t>
              </a:r>
              <a:r>
                <a:rPr lang="ko-KR" altLang="en-US" dirty="0">
                  <a:solidFill>
                    <a:srgbClr val="002060"/>
                  </a:solidFill>
                </a:rPr>
                <a:t>개인패들</a:t>
              </a:r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EC728A6D-5037-4A99-99FA-11BB00077531}"/>
                </a:ext>
              </a:extLst>
            </p:cNvPr>
            <p:cNvGrpSpPr/>
            <p:nvPr/>
          </p:nvGrpSpPr>
          <p:grpSpPr>
            <a:xfrm>
              <a:off x="342900" y="5418870"/>
              <a:ext cx="761560" cy="511036"/>
              <a:chOff x="342900" y="5418870"/>
              <a:chExt cx="761560" cy="511036"/>
            </a:xfrm>
          </p:grpSpPr>
          <p:pic>
            <p:nvPicPr>
              <p:cNvPr id="29" name="그림 28">
                <a:extLst>
                  <a:ext uri="{FF2B5EF4-FFF2-40B4-BE49-F238E27FC236}">
                    <a16:creationId xmlns:a16="http://schemas.microsoft.com/office/drawing/2014/main" id="{1E8EFDC4-0E25-4D1D-9C79-9BF6627D51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>
                            <a14:foregroundMark x1="34250" y1="34334" x2="34250" y2="34334"/>
                            <a14:foregroundMark x1="66750" y1="10882" x2="69500" y2="1050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2900" y="5422517"/>
                <a:ext cx="761560" cy="507389"/>
              </a:xfrm>
              <a:prstGeom prst="rect">
                <a:avLst/>
              </a:prstGeom>
            </p:spPr>
          </p:pic>
          <p:pic>
            <p:nvPicPr>
              <p:cNvPr id="30" name="그림 29">
                <a:extLst>
                  <a:ext uri="{FF2B5EF4-FFF2-40B4-BE49-F238E27FC236}">
                    <a16:creationId xmlns:a16="http://schemas.microsoft.com/office/drawing/2014/main" id="{3E5CE095-BDEB-44D8-BFAA-5C45E967FE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10000" b="90000" l="10000" r="90000">
                            <a14:backgroundMark x1="43750" y1="13696" x2="35625" y2="19137"/>
                            <a14:backgroundMark x1="35625" y1="19137" x2="27875" y2="31332"/>
                            <a14:backgroundMark x1="27875" y1="31332" x2="25125" y2="43340"/>
                            <a14:backgroundMark x1="25125" y1="43340" x2="27625" y2="63977"/>
                            <a14:backgroundMark x1="27625" y1="63977" x2="36500" y2="75422"/>
                            <a14:backgroundMark x1="36500" y1="75422" x2="60250" y2="80113"/>
                            <a14:backgroundMark x1="60250" y1="80113" x2="67500" y2="76923"/>
                            <a14:backgroundMark x1="67500" y1="76923" x2="75750" y2="53846"/>
                            <a14:backgroundMark x1="75750" y1="53846" x2="77000" y2="36398"/>
                            <a14:backgroundMark x1="77000" y1="36398" x2="62250" y2="14822"/>
                            <a14:backgroundMark x1="62250" y1="14822" x2="50000" y2="11069"/>
                            <a14:backgroundMark x1="50000" y1="11069" x2="43375" y2="13696"/>
                            <a14:backgroundMark x1="43375" y1="13696" x2="43375" y2="1369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0426" y="5418870"/>
                <a:ext cx="554345" cy="369332"/>
              </a:xfrm>
              <a:prstGeom prst="rect">
                <a:avLst/>
              </a:prstGeom>
            </p:spPr>
          </p:pic>
        </p:grpSp>
      </p:grp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ED572E7B-20AE-46BC-A3B7-0D9D5E8EC5D3}"/>
              </a:ext>
            </a:extLst>
          </p:cNvPr>
          <p:cNvGrpSpPr/>
          <p:nvPr/>
        </p:nvGrpSpPr>
        <p:grpSpPr>
          <a:xfrm>
            <a:off x="6099041" y="5182623"/>
            <a:ext cx="5951091" cy="511036"/>
            <a:chOff x="342900" y="5418870"/>
            <a:chExt cx="5951091" cy="511036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ABBE820-A13D-435B-95FE-9556CEB95BD6}"/>
                </a:ext>
              </a:extLst>
            </p:cNvPr>
            <p:cNvSpPr txBox="1"/>
            <p:nvPr/>
          </p:nvSpPr>
          <p:spPr>
            <a:xfrm>
              <a:off x="1104460" y="5491545"/>
              <a:ext cx="5189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>
                  <a:solidFill>
                    <a:srgbClr val="002060"/>
                  </a:solidFill>
                </a:rPr>
                <a:t>접수방법</a:t>
              </a:r>
              <a:r>
                <a:rPr lang="en-US" altLang="ko-KR" dirty="0">
                  <a:solidFill>
                    <a:srgbClr val="002060"/>
                  </a:solidFill>
                </a:rPr>
                <a:t>: </a:t>
              </a:r>
              <a:r>
                <a:rPr lang="ko-KR" altLang="en-US" dirty="0">
                  <a:solidFill>
                    <a:srgbClr val="002060"/>
                  </a:solidFill>
                </a:rPr>
                <a:t>홈페이지 및 오프라인 현장접수</a:t>
              </a:r>
            </a:p>
          </p:txBody>
        </p:sp>
        <p:grpSp>
          <p:nvGrpSpPr>
            <p:cNvPr id="39" name="그룹 38">
              <a:extLst>
                <a:ext uri="{FF2B5EF4-FFF2-40B4-BE49-F238E27FC236}">
                  <a16:creationId xmlns:a16="http://schemas.microsoft.com/office/drawing/2014/main" id="{423678E5-5FD9-4974-B349-9B56E013F722}"/>
                </a:ext>
              </a:extLst>
            </p:cNvPr>
            <p:cNvGrpSpPr/>
            <p:nvPr/>
          </p:nvGrpSpPr>
          <p:grpSpPr>
            <a:xfrm>
              <a:off x="342900" y="5418870"/>
              <a:ext cx="761560" cy="511036"/>
              <a:chOff x="342900" y="5418870"/>
              <a:chExt cx="761560" cy="511036"/>
            </a:xfrm>
          </p:grpSpPr>
          <p:pic>
            <p:nvPicPr>
              <p:cNvPr id="40" name="그림 39">
                <a:extLst>
                  <a:ext uri="{FF2B5EF4-FFF2-40B4-BE49-F238E27FC236}">
                    <a16:creationId xmlns:a16="http://schemas.microsoft.com/office/drawing/2014/main" id="{AFEB950B-5EA6-4976-8BFD-FBEBA119ED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0000" b="90000" l="10000" r="90000">
                            <a14:foregroundMark x1="34250" y1="34334" x2="34250" y2="34334"/>
                            <a14:foregroundMark x1="66750" y1="10882" x2="69500" y2="1050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2900" y="5422517"/>
                <a:ext cx="761560" cy="507389"/>
              </a:xfrm>
              <a:prstGeom prst="rect">
                <a:avLst/>
              </a:prstGeom>
            </p:spPr>
          </p:pic>
          <p:pic>
            <p:nvPicPr>
              <p:cNvPr id="41" name="그림 40">
                <a:extLst>
                  <a:ext uri="{FF2B5EF4-FFF2-40B4-BE49-F238E27FC236}">
                    <a16:creationId xmlns:a16="http://schemas.microsoft.com/office/drawing/2014/main" id="{797A995D-FA45-47FB-8E6F-52472945C0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10000" b="90000" l="10000" r="90000">
                            <a14:backgroundMark x1="43750" y1="13696" x2="35625" y2="19137"/>
                            <a14:backgroundMark x1="35625" y1="19137" x2="27875" y2="31332"/>
                            <a14:backgroundMark x1="27875" y1="31332" x2="25125" y2="43340"/>
                            <a14:backgroundMark x1="25125" y1="43340" x2="27625" y2="63977"/>
                            <a14:backgroundMark x1="27625" y1="63977" x2="36500" y2="75422"/>
                            <a14:backgroundMark x1="36500" y1="75422" x2="60250" y2="80113"/>
                            <a14:backgroundMark x1="60250" y1="80113" x2="67500" y2="76923"/>
                            <a14:backgroundMark x1="67500" y1="76923" x2="75750" y2="53846"/>
                            <a14:backgroundMark x1="75750" y1="53846" x2="77000" y2="36398"/>
                            <a14:backgroundMark x1="77000" y1="36398" x2="62250" y2="14822"/>
                            <a14:backgroundMark x1="62250" y1="14822" x2="50000" y2="11069"/>
                            <a14:backgroundMark x1="50000" y1="11069" x2="43375" y2="13696"/>
                            <a14:backgroundMark x1="43375" y1="13696" x2="43375" y2="1369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0426" y="5418870"/>
                <a:ext cx="554345" cy="369332"/>
              </a:xfrm>
              <a:prstGeom prst="rect">
                <a:avLst/>
              </a:prstGeom>
            </p:spPr>
          </p:pic>
        </p:grpSp>
      </p:grpSp>
      <p:pic>
        <p:nvPicPr>
          <p:cNvPr id="43" name="그림 42">
            <a:extLst>
              <a:ext uri="{FF2B5EF4-FFF2-40B4-BE49-F238E27FC236}">
                <a16:creationId xmlns:a16="http://schemas.microsoft.com/office/drawing/2014/main" id="{29F8B4DD-F6D6-4A4F-894A-761B40DA892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3127" y="146659"/>
            <a:ext cx="1496571" cy="1082042"/>
          </a:xfrm>
          <a:prstGeom prst="rect">
            <a:avLst/>
          </a:prstGeom>
        </p:spPr>
      </p:pic>
      <p:grpSp>
        <p:nvGrpSpPr>
          <p:cNvPr id="48" name="그룹 47">
            <a:extLst>
              <a:ext uri="{FF2B5EF4-FFF2-40B4-BE49-F238E27FC236}">
                <a16:creationId xmlns:a16="http://schemas.microsoft.com/office/drawing/2014/main" id="{3CA283D1-D999-4E76-B65C-016EAE3436D0}"/>
              </a:ext>
            </a:extLst>
          </p:cNvPr>
          <p:cNvGrpSpPr/>
          <p:nvPr/>
        </p:nvGrpSpPr>
        <p:grpSpPr>
          <a:xfrm>
            <a:off x="8703862" y="1658256"/>
            <a:ext cx="1099040" cy="1103800"/>
            <a:chOff x="8721969" y="1536145"/>
            <a:chExt cx="1099040" cy="1103800"/>
          </a:xfrm>
        </p:grpSpPr>
        <p:sp>
          <p:nvSpPr>
            <p:cNvPr id="47" name="직사각형 46">
              <a:extLst>
                <a:ext uri="{FF2B5EF4-FFF2-40B4-BE49-F238E27FC236}">
                  <a16:creationId xmlns:a16="http://schemas.microsoft.com/office/drawing/2014/main" id="{08C0201F-E215-4ED9-8159-F1935453FE10}"/>
                </a:ext>
              </a:extLst>
            </p:cNvPr>
            <p:cNvSpPr/>
            <p:nvPr/>
          </p:nvSpPr>
          <p:spPr>
            <a:xfrm>
              <a:off x="8721969" y="1536145"/>
              <a:ext cx="1099040" cy="1103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46" name="그림 45">
              <a:extLst>
                <a:ext uri="{FF2B5EF4-FFF2-40B4-BE49-F238E27FC236}">
                  <a16:creationId xmlns:a16="http://schemas.microsoft.com/office/drawing/2014/main" id="{D98EA231-DB71-4B6F-9DB7-898283AA258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16773" y="1708178"/>
              <a:ext cx="709428" cy="709428"/>
            </a:xfrm>
            <a:prstGeom prst="rect">
              <a:avLst/>
            </a:prstGeom>
          </p:spPr>
        </p:pic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8628D0D6-A5B9-4C9D-B242-F832F9EB5D42}"/>
              </a:ext>
            </a:extLst>
          </p:cNvPr>
          <p:cNvSpPr txBox="1"/>
          <p:nvPr/>
        </p:nvSpPr>
        <p:spPr>
          <a:xfrm>
            <a:off x="8679173" y="2530932"/>
            <a:ext cx="11721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>
                <a:solidFill>
                  <a:schemeClr val="bg1"/>
                </a:solidFill>
              </a:rPr>
              <a:t>피클볼</a:t>
            </a:r>
            <a:r>
              <a:rPr lang="ko-KR" altLang="en-US" sz="1000" dirty="0">
                <a:solidFill>
                  <a:schemeClr val="bg1"/>
                </a:solidFill>
              </a:rPr>
              <a:t> 소개 영상</a:t>
            </a:r>
          </a:p>
        </p:txBody>
      </p:sp>
    </p:spTree>
    <p:extLst>
      <p:ext uri="{BB962C8B-B14F-4D97-AF65-F5344CB8AC3E}">
        <p14:creationId xmlns:p14="http://schemas.microsoft.com/office/powerpoint/2010/main" val="3911343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121</Words>
  <Application>Microsoft Office PowerPoint</Application>
  <PresentationFormat>와이드스크린</PresentationFormat>
  <Paragraphs>40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HY견고딕</vt:lpstr>
      <vt:lpstr>맑은 고딕</vt:lpstr>
      <vt:lpstr>Arial</vt:lpstr>
      <vt:lpstr>카카오 큰글씨</vt:lpstr>
      <vt:lpstr>카카오 큰글씨 ExtraBold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영식</dc:creator>
  <cp:lastModifiedBy>영식</cp:lastModifiedBy>
  <cp:revision>12</cp:revision>
  <cp:lastPrinted>2026-01-08T06:04:27Z</cp:lastPrinted>
  <dcterms:created xsi:type="dcterms:W3CDTF">2026-01-07T05:46:34Z</dcterms:created>
  <dcterms:modified xsi:type="dcterms:W3CDTF">2026-02-04T01:14:45Z</dcterms:modified>
</cp:coreProperties>
</file>